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58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2DD99-84C5-499B-A3AC-E86EC102F446}" type="datetimeFigureOut">
              <a:rPr lang="es-ES" smtClean="0"/>
              <a:pPr/>
              <a:t>19/09/2013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A76E2-9D7D-4B6C-AB43-BA344493E4F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413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52FB0-5A30-4D7E-AED1-3402611D848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FF3F1-3EB0-4D8E-8CF1-760F204A01A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FF3F1-3EB0-4D8E-8CF1-760F204A01A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52FB0-5A30-4D7E-AED1-3402611D848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E16-D2F3-4E5E-B677-14882653910E}" type="datetimeFigureOut">
              <a:rPr lang="es-ES" smtClean="0"/>
              <a:pPr/>
              <a:t>19/09/2013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3047-2B53-40D7-8361-47435CD6697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959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E16-D2F3-4E5E-B677-14882653910E}" type="datetimeFigureOut">
              <a:rPr lang="es-ES" smtClean="0"/>
              <a:pPr/>
              <a:t>19/09/2013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3047-2B53-40D7-8361-47435CD6697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897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E16-D2F3-4E5E-B677-14882653910E}" type="datetimeFigureOut">
              <a:rPr lang="es-ES" smtClean="0"/>
              <a:pPr/>
              <a:t>19/09/2013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3047-2B53-40D7-8361-47435CD6697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536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dirty="0" smtClean="0"/>
              <a:t>Haga clic para modificar el estilo de subtítulo del patrón</a:t>
            </a:r>
            <a:endParaRPr kumimoji="0" lang="en-US" dirty="0"/>
          </a:p>
        </p:txBody>
      </p:sp>
      <p:pic>
        <p:nvPicPr>
          <p:cNvPr id="22531" name="Picture 3" descr="C:\Users\Roxana\Pictures\LOGOS\GOB EDO VE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27560"/>
            <a:ext cx="1632595" cy="591568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6632"/>
            <a:ext cx="13763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:\Users\Roxana\Pictures\LOGOS\8.bm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294" y="44624"/>
            <a:ext cx="930170" cy="792088"/>
          </a:xfrm>
          <a:prstGeom prst="rect">
            <a:avLst/>
          </a:prstGeom>
          <a:noFill/>
        </p:spPr>
      </p:pic>
      <p:pic>
        <p:nvPicPr>
          <p:cNvPr id="2051" name="Picture 3" descr="C:\Users\Roxx\Pictures\logos\pleca.bmp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" y="5694615"/>
            <a:ext cx="9148444" cy="116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84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dirty="0" smtClean="0"/>
              <a:t>Haga clic para modificar el estilo de subtítulo del patrón</a:t>
            </a:r>
            <a:endParaRPr kumimoji="0" lang="en-US" dirty="0"/>
          </a:p>
        </p:txBody>
      </p:sp>
      <p:pic>
        <p:nvPicPr>
          <p:cNvPr id="22531" name="Picture 3" descr="C:\Users\Roxana\Pictures\LOGOS\GOB EDO VE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27560"/>
            <a:ext cx="1632595" cy="591568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6632"/>
            <a:ext cx="13763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:\Users\Roxana\Pictures\LOGOS\8.bm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294" y="44624"/>
            <a:ext cx="930170" cy="792088"/>
          </a:xfrm>
          <a:prstGeom prst="rect">
            <a:avLst/>
          </a:prstGeom>
          <a:noFill/>
        </p:spPr>
      </p:pic>
      <p:pic>
        <p:nvPicPr>
          <p:cNvPr id="2051" name="Picture 3" descr="C:\Users\Roxx\Pictures\logos\pleca.bmp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" y="5694615"/>
            <a:ext cx="9148444" cy="116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84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dirty="0" smtClean="0"/>
              <a:t>Haga clic para modificar el estilo de subtítulo del patrón</a:t>
            </a:r>
            <a:endParaRPr kumimoji="0" lang="en-US" dirty="0"/>
          </a:p>
        </p:txBody>
      </p:sp>
      <p:pic>
        <p:nvPicPr>
          <p:cNvPr id="22531" name="Picture 3" descr="C:\Users\Roxana\Pictures\LOGOS\GOB EDO VE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27560"/>
            <a:ext cx="1632595" cy="591568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6632"/>
            <a:ext cx="13763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:\Users\Roxana\Pictures\LOGOS\8.bm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294" y="44624"/>
            <a:ext cx="930170" cy="792088"/>
          </a:xfrm>
          <a:prstGeom prst="rect">
            <a:avLst/>
          </a:prstGeom>
          <a:noFill/>
        </p:spPr>
      </p:pic>
      <p:pic>
        <p:nvPicPr>
          <p:cNvPr id="2051" name="Picture 3" descr="C:\Users\Roxx\Pictures\logos\pleca.bmp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" y="5694615"/>
            <a:ext cx="9148444" cy="116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84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dirty="0" smtClean="0"/>
              <a:t>Haga clic para modificar el estilo de subtítulo del patrón</a:t>
            </a:r>
            <a:endParaRPr kumimoji="0" lang="en-US" dirty="0"/>
          </a:p>
        </p:txBody>
      </p:sp>
      <p:pic>
        <p:nvPicPr>
          <p:cNvPr id="22531" name="Picture 3" descr="C:\Users\Roxana\Pictures\LOGOS\GOB EDO VE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27560"/>
            <a:ext cx="1632595" cy="591568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6632"/>
            <a:ext cx="13763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:\Users\Roxana\Pictures\LOGOS\8.bm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294" y="44624"/>
            <a:ext cx="930170" cy="792088"/>
          </a:xfrm>
          <a:prstGeom prst="rect">
            <a:avLst/>
          </a:prstGeom>
          <a:noFill/>
        </p:spPr>
      </p:pic>
      <p:pic>
        <p:nvPicPr>
          <p:cNvPr id="2051" name="Picture 3" descr="C:\Users\Roxx\Pictures\logos\pleca.bmp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" y="5694615"/>
            <a:ext cx="9148444" cy="116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84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E16-D2F3-4E5E-B677-14882653910E}" type="datetimeFigureOut">
              <a:rPr lang="es-ES" smtClean="0"/>
              <a:pPr/>
              <a:t>19/09/2013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3047-2B53-40D7-8361-47435CD66973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3" descr="C:\Users\Roxx\Pictures\logos\pleca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" y="5694615"/>
            <a:ext cx="9148444" cy="116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oxana\Pictures\LOGOS\GOB EDO VER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127560"/>
            <a:ext cx="1632595" cy="591568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16632"/>
            <a:ext cx="13763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Users\Roxana\Pictures\LOGOS\8.bmp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8294" y="44624"/>
            <a:ext cx="93017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814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E16-D2F3-4E5E-B677-14882653910E}" type="datetimeFigureOut">
              <a:rPr lang="es-ES" smtClean="0"/>
              <a:pPr/>
              <a:t>19/09/2013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3047-2B53-40D7-8361-47435CD6697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959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E16-D2F3-4E5E-B677-14882653910E}" type="datetimeFigureOut">
              <a:rPr lang="es-ES" smtClean="0"/>
              <a:pPr/>
              <a:t>19/09/2013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3047-2B53-40D7-8361-47435CD6697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524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E16-D2F3-4E5E-B677-14882653910E}" type="datetimeFigureOut">
              <a:rPr lang="es-ES" smtClean="0"/>
              <a:pPr/>
              <a:t>19/09/2013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3047-2B53-40D7-8361-47435CD6697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735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E16-D2F3-4E5E-B677-14882653910E}" type="datetimeFigureOut">
              <a:rPr lang="es-ES" smtClean="0"/>
              <a:pPr/>
              <a:t>19/09/2013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3047-2B53-40D7-8361-47435CD6697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936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E16-D2F3-4E5E-B677-14882653910E}" type="datetimeFigureOut">
              <a:rPr lang="es-ES" smtClean="0"/>
              <a:pPr/>
              <a:t>19/09/2013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3047-2B53-40D7-8361-47435CD6697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433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E16-D2F3-4E5E-B677-14882653910E}" type="datetimeFigureOut">
              <a:rPr lang="es-ES" smtClean="0"/>
              <a:pPr/>
              <a:t>19/09/2013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3047-2B53-40D7-8361-47435CD6697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64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E16-D2F3-4E5E-B677-14882653910E}" type="datetimeFigureOut">
              <a:rPr lang="es-ES" smtClean="0"/>
              <a:pPr/>
              <a:t>19/09/2013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3047-2B53-40D7-8361-47435CD6697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780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9EE16-D2F3-4E5E-B677-14882653910E}" type="datetimeFigureOut">
              <a:rPr lang="es-ES" smtClean="0"/>
              <a:pPr/>
              <a:t>19/09/2013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B3047-2B53-40D7-8361-47435CD6697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733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Subtítulo"/>
          <p:cNvSpPr txBox="1">
            <a:spLocks/>
          </p:cNvSpPr>
          <p:nvPr/>
        </p:nvSpPr>
        <p:spPr>
          <a:xfrm>
            <a:off x="1785918" y="5857892"/>
            <a:ext cx="7215206" cy="71438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MX" sz="1600" b="1" dirty="0" smtClean="0">
                <a:solidFill>
                  <a:srgbClr val="FF0000"/>
                </a:solidFill>
              </a:rPr>
              <a:t>Agosto de 2011</a:t>
            </a:r>
            <a:endParaRPr kumimoji="0" lang="es-MX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13 Imagen" descr="Logo-Utg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1018" y="34797"/>
            <a:ext cx="2560320" cy="221284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409880" y="1844824"/>
            <a:ext cx="4517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dirty="0" smtClean="0"/>
              <a:t>INDUCCIÓN </a:t>
            </a:r>
            <a:r>
              <a:rPr lang="es-MX" sz="4800" dirty="0" smtClean="0"/>
              <a:t>2013</a:t>
            </a:r>
            <a:endParaRPr lang="es-ES" sz="4800" dirty="0"/>
          </a:p>
        </p:txBody>
      </p:sp>
      <p:sp>
        <p:nvSpPr>
          <p:cNvPr id="5" name="4 Rectángulo"/>
          <p:cNvSpPr/>
          <p:nvPr/>
        </p:nvSpPr>
        <p:spPr>
          <a:xfrm>
            <a:off x="1826614" y="3212976"/>
            <a:ext cx="56977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800" dirty="0" smtClean="0"/>
              <a:t>MANUAL DE </a:t>
            </a:r>
            <a:r>
              <a:rPr lang="es-MX" sz="4800" dirty="0" smtClean="0"/>
              <a:t>VIÁTICOS</a:t>
            </a:r>
          </a:p>
          <a:p>
            <a:pPr algn="ctr"/>
            <a:r>
              <a:rPr lang="es-ES" sz="4800" dirty="0" smtClean="0"/>
              <a:t>DE LA UTGZ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387251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Políticas Generales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dirty="0" smtClean="0"/>
              <a:t>1.1.8 </a:t>
            </a:r>
            <a:r>
              <a:rPr lang="es-MX" dirty="0" smtClean="0"/>
              <a:t>Para el pago de pasajes  de Autobús y Tren se clasificarán de la siguiente manera.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524000" y="2852936"/>
          <a:ext cx="6096000" cy="271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CATEGORIA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NIVELES DE APLICACIÓN</a:t>
                      </a:r>
                      <a:endParaRPr lang="es-E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3200" dirty="0" smtClean="0"/>
                        <a:t>LUJO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I</a:t>
                      </a:r>
                      <a:endParaRPr lang="es-E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MX" sz="3200" dirty="0" smtClean="0"/>
                        <a:t>PRIMERA CLASE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II </a:t>
                      </a:r>
                    </a:p>
                    <a:p>
                      <a:pPr algn="ctr"/>
                      <a:r>
                        <a:rPr lang="es-MX" sz="3200" dirty="0" smtClean="0"/>
                        <a:t> III</a:t>
                      </a:r>
                      <a:endParaRPr lang="es-E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0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Políticas Generales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960440"/>
          </a:xfrm>
        </p:spPr>
        <p:txBody>
          <a:bodyPr/>
          <a:lstStyle/>
          <a:p>
            <a:pPr algn="just">
              <a:buNone/>
            </a:pPr>
            <a:r>
              <a:rPr lang="es-MX" dirty="0" smtClean="0"/>
              <a:t>1.1.9 </a:t>
            </a:r>
            <a:r>
              <a:rPr lang="es-MX" dirty="0" smtClean="0"/>
              <a:t>Traslados Locales: Importe máximo es de $100.00 diarios que podrán  comprobar a través  de un recibo detallando la ruta, el número de placas y el motivo, en taxis controlados el importe que marque el recibo.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Comprobación de Viáticos y Pasajes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dirty="0" smtClean="0"/>
              <a:t>1.2.1 </a:t>
            </a:r>
            <a:r>
              <a:rPr lang="es-MX" dirty="0" smtClean="0"/>
              <a:t>Debe cumplir con todos los requisitos fiscales que marca el Art. 29-A del Código Fiscal de la Federación</a:t>
            </a:r>
            <a:endParaRPr lang="es-ES" dirty="0"/>
          </a:p>
        </p:txBody>
      </p:sp>
      <p:pic>
        <p:nvPicPr>
          <p:cNvPr id="5" name="4 Imagen" descr="RFC UTGZ 1 DE 2.JPG"/>
          <p:cNvPicPr>
            <a:picLocks noChangeAspect="1"/>
          </p:cNvPicPr>
          <p:nvPr/>
        </p:nvPicPr>
        <p:blipFill>
          <a:blip r:embed="rId2" cstate="print"/>
          <a:srcRect l="4206" t="3125" r="68856" b="60417"/>
          <a:stretch>
            <a:fillRect/>
          </a:stretch>
        </p:blipFill>
        <p:spPr>
          <a:xfrm>
            <a:off x="1187624" y="3256981"/>
            <a:ext cx="1512168" cy="254828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843808" y="3258850"/>
            <a:ext cx="61926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cs typeface="Arial" pitchFamily="34" charset="0"/>
              </a:rPr>
              <a:t>Domicilio Fiscal:</a:t>
            </a:r>
          </a:p>
          <a:p>
            <a:r>
              <a:rPr lang="es-MX" sz="3200" dirty="0" smtClean="0">
                <a:cs typeface="Arial" pitchFamily="34" charset="0"/>
              </a:rPr>
              <a:t>Prolongación Dr. Miguel Patiño s/n,</a:t>
            </a:r>
          </a:p>
          <a:p>
            <a:r>
              <a:rPr lang="es-MX" sz="3200" dirty="0" smtClean="0">
                <a:cs typeface="Arial" pitchFamily="34" charset="0"/>
              </a:rPr>
              <a:t>Colonia Centro,</a:t>
            </a:r>
          </a:p>
          <a:p>
            <a:r>
              <a:rPr lang="es-MX" sz="3200" dirty="0" smtClean="0">
                <a:cs typeface="Arial" pitchFamily="34" charset="0"/>
              </a:rPr>
              <a:t>CP. 93556 Gutiérrez Zamora, Ver.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Comprobación de Viáticos y Pasajes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MX" dirty="0" smtClean="0"/>
              <a:t>1.2.2 </a:t>
            </a:r>
            <a:r>
              <a:rPr lang="es-MX" dirty="0" smtClean="0"/>
              <a:t>El servidor público comisionado comprobará dentro de los tres días hábiles siguientes al último día de su comisión, presentando la documentación en original y su informe de la comisión.</a:t>
            </a:r>
          </a:p>
          <a:p>
            <a:pPr algn="just"/>
            <a:r>
              <a:rPr lang="es-MX" dirty="0" smtClean="0"/>
              <a:t>De no comprobar se suspenderá cualquier otra comisión de viáticos.</a:t>
            </a:r>
          </a:p>
          <a:p>
            <a:pPr algn="just"/>
            <a:r>
              <a:rPr lang="es-MX" dirty="0" smtClean="0"/>
              <a:t>La Unidad Administrativa procederá a realizar el descuento de los importes adeudados vía nómina.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OFICINA DE INGRESOS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MX" dirty="0" smtClean="0"/>
              <a:t>Horario de Atención: </a:t>
            </a:r>
          </a:p>
          <a:p>
            <a:pPr>
              <a:buNone/>
            </a:pPr>
            <a:r>
              <a:rPr lang="es-MX" dirty="0" smtClean="0"/>
              <a:t> 9:00 am a 14:00 pm</a:t>
            </a:r>
          </a:p>
          <a:p>
            <a:pPr>
              <a:buNone/>
            </a:pPr>
            <a:r>
              <a:rPr lang="es-MX" dirty="0" smtClean="0"/>
              <a:t> 15:00 pm a 18:00 pm</a:t>
            </a:r>
          </a:p>
          <a:p>
            <a:pPr algn="ctr">
              <a:buNone/>
            </a:pPr>
            <a:r>
              <a:rPr lang="es-MX" dirty="0" smtClean="0"/>
              <a:t>Formas de Pago: </a:t>
            </a:r>
          </a:p>
          <a:p>
            <a:pPr>
              <a:buNone/>
            </a:pPr>
            <a:r>
              <a:rPr lang="es-MX" dirty="0" smtClean="0"/>
              <a:t>Efectivo	</a:t>
            </a:r>
          </a:p>
          <a:p>
            <a:pPr>
              <a:buNone/>
            </a:pPr>
            <a:r>
              <a:rPr lang="es-MX" dirty="0" smtClean="0"/>
              <a:t>Depósito o Transferencia Bancaria</a:t>
            </a:r>
          </a:p>
          <a:p>
            <a:pPr>
              <a:buNone/>
            </a:pPr>
            <a:r>
              <a:rPr lang="es-MX" dirty="0" smtClean="0"/>
              <a:t>Cuenta 0177945574 de Bancomer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1547664" y="548680"/>
            <a:ext cx="678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MX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OBJETIVO	</a:t>
            </a:r>
            <a:endParaRPr lang="es-ES" sz="2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611560" y="1760617"/>
            <a:ext cx="806489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 algn="just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s-ES" sz="2800" dirty="0" smtClean="0">
                <a:latin typeface="Verdana" pitchFamily="34" charset="0"/>
              </a:rPr>
              <a:t>Dar a conocer la políticas, tarifas y los procedimientos para la solicitud, trámite,  autorización y comprobación de los viáticos y pasajes, necesarios para que el servidor público cumpla con las comisiones asignadas a un lugar distinto al de su centro de trabajo</a:t>
            </a:r>
            <a:endParaRPr lang="es-MX" sz="28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3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1259632" y="875184"/>
            <a:ext cx="678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MX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SUJETOS</a:t>
            </a:r>
            <a:endParaRPr lang="es-ES" sz="2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813048" y="2230993"/>
            <a:ext cx="771939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 algn="just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s-MX" sz="3200" dirty="0" smtClean="0">
                <a:latin typeface="Verdana" pitchFamily="34" charset="0"/>
              </a:rPr>
              <a:t>Todos </a:t>
            </a:r>
            <a:r>
              <a:rPr lang="es-MX" sz="3200" dirty="0" smtClean="0">
                <a:latin typeface="Verdana" pitchFamily="34" charset="0"/>
              </a:rPr>
              <a:t>los servidores públicos que en el ejercicio de sus funciones sean comisionados a un lugar distinto de su adscripción.</a:t>
            </a:r>
            <a:endParaRPr lang="es-ES" sz="32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9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/>
          <a:lstStyle/>
          <a:p>
            <a:r>
              <a:rPr lang="es-MX" dirty="0" smtClean="0"/>
              <a:t>POLÍTICAS GENERALES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11560" y="2276872"/>
            <a:ext cx="8075240" cy="3168352"/>
          </a:xfrm>
        </p:spPr>
        <p:txBody>
          <a:bodyPr/>
          <a:lstStyle/>
          <a:p>
            <a:pPr algn="just"/>
            <a:r>
              <a:rPr lang="es-MX" dirty="0" smtClean="0"/>
              <a:t>1.1.1 El pago de viáticos y gastos de viaje se deberá ajustar a las políticas y tarifas establecidas en el manual de viáticos que emite el gobierno del estado de Veracruz de Ignacio de la Llave.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48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Elipse"/>
          <p:cNvSpPr/>
          <p:nvPr/>
        </p:nvSpPr>
        <p:spPr>
          <a:xfrm>
            <a:off x="323528" y="4437112"/>
            <a:ext cx="360040" cy="3600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9 Elipse"/>
          <p:cNvSpPr/>
          <p:nvPr/>
        </p:nvSpPr>
        <p:spPr>
          <a:xfrm>
            <a:off x="323528" y="3501008"/>
            <a:ext cx="360040" cy="3600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Elipse"/>
          <p:cNvSpPr/>
          <p:nvPr/>
        </p:nvSpPr>
        <p:spPr>
          <a:xfrm>
            <a:off x="323528" y="1628800"/>
            <a:ext cx="360040" cy="3600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Elipse"/>
          <p:cNvSpPr/>
          <p:nvPr/>
        </p:nvSpPr>
        <p:spPr>
          <a:xfrm>
            <a:off x="6444208" y="1268760"/>
            <a:ext cx="792088" cy="2880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3526" y="404663"/>
          <a:ext cx="8208914" cy="5328600"/>
        </p:xfrm>
        <a:graphic>
          <a:graphicData uri="http://schemas.openxmlformats.org/drawingml/2006/table">
            <a:tbl>
              <a:tblPr/>
              <a:tblGrid>
                <a:gridCol w="2438479"/>
                <a:gridCol w="1303003"/>
                <a:gridCol w="1116858"/>
                <a:gridCol w="1116858"/>
                <a:gridCol w="1116858"/>
                <a:gridCol w="1116858"/>
              </a:tblGrid>
              <a:tr h="191745"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ANEXO UNO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4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TARIFAS DE VIÁTICOS NACIONALES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174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(Cuota diaria en pesos)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1745"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NIVELES DE APLICACIÓN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               O               N               A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17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III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IV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45">
                <a:tc rowSpan="9"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l" fontAlgn="t"/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I     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Secretario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Procurador  General de Justicia, Contralor General, Coordinador General de Comunicación Social, Subsecretarios, Jefe de la Oficina del Programa de Gobierno y Directores Generales.</a:t>
                      </a:r>
                    </a:p>
                  </a:txBody>
                  <a:tcPr marL="7309" marR="7309" marT="7309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Hospedaje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945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1,015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7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Alimentos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405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435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1,300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1,350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1,400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1,450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45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45">
                <a:tc rowSpan="3"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</a:p>
                    <a:p>
                      <a:pPr algn="l" fontAlgn="t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Directores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Área, Subdirectores, Coordinadores y Asesores</a:t>
                      </a:r>
                    </a:p>
                  </a:txBody>
                  <a:tcPr marL="7309" marR="7309" marT="7309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Hospedaje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805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875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7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Alimentos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345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375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38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1,100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1,150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1,200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1,250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45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45">
                <a:tc rowSpan="3"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</a:p>
                    <a:p>
                      <a:pPr algn="l" fontAlgn="t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III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Demás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Servidores Públicos (desde Jefes de Departamento)</a:t>
                      </a:r>
                    </a:p>
                  </a:txBody>
                  <a:tcPr marL="7309" marR="7309" marT="7309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Hospedaje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665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735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7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Alimentos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315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1,000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1,050</a:t>
                      </a:r>
                    </a:p>
                  </a:txBody>
                  <a:tcPr marL="7309" marR="7309" marT="73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45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74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Para efectos de cálculo el monto destinado para alimentos tendrá la siguiente proporción: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17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desayuno 25%, comida 50% y cena 25%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592"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0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7452320" y="1772816"/>
            <a:ext cx="792088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95536" y="548680"/>
          <a:ext cx="8136904" cy="5170486"/>
        </p:xfrm>
        <a:graphic>
          <a:graphicData uri="http://schemas.openxmlformats.org/drawingml/2006/table">
            <a:tbl>
              <a:tblPr/>
              <a:tblGrid>
                <a:gridCol w="1038753"/>
                <a:gridCol w="1038753"/>
                <a:gridCol w="1194567"/>
                <a:gridCol w="1177255"/>
                <a:gridCol w="1159941"/>
                <a:gridCol w="1194567"/>
                <a:gridCol w="1333068"/>
              </a:tblGrid>
              <a:tr h="25259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ANEXO 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59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TARIFAS DE VIÁTICOS INTERNACIONALES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259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(Cuota diaria en dólares)*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5225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55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NIVELES DE APLICACIÓN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NIVELES Tabulador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          O          N          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7855"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III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55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051"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</a:p>
                    <a:p>
                      <a:pPr algn="l" fontAlgn="t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I     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Secretarios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Procurador General de Justicia, Contralor General, Coordinador General de Comunicación Social, Subsecretarios, Jefe de la Oficina de Programa de Gobierno y Directores Generales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375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409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443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55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65">
                <a:tc gridSpan="3">
                  <a:txBody>
                    <a:bodyPr/>
                    <a:lstStyle/>
                    <a:p>
                      <a:pPr algn="l" fontAlgn="t"/>
                      <a:endParaRPr lang="es-ES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II   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Directores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Área, Subdirectores, Coordinadores y Asesores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325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55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65">
                <a:tc gridSpan="3">
                  <a:txBody>
                    <a:bodyPr/>
                    <a:lstStyle/>
                    <a:p>
                      <a:pPr algn="l" fontAlgn="t"/>
                      <a:endParaRPr lang="es-ES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III  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Demás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Servidores Públicos (desde Jefes de Departamento)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25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259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 Considerar tipo de cambio vigente al día en que se libera el recurso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0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Políticas Generales</a:t>
            </a:r>
            <a:br>
              <a:rPr lang="es-MX" dirty="0" smtClean="0"/>
            </a:br>
            <a:endParaRPr lang="es-ES" dirty="0"/>
          </a:p>
        </p:txBody>
      </p:sp>
      <p:sp>
        <p:nvSpPr>
          <p:cNvPr id="2" name="1 Subtítul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MX" dirty="0" smtClean="0"/>
              <a:t>1.1.2 </a:t>
            </a:r>
            <a:r>
              <a:rPr lang="es-MX" dirty="0" smtClean="0"/>
              <a:t>Únicamente se otorgan viáticos por los días estrictamente necesarios para el desempeño  de la comisión.</a:t>
            </a:r>
          </a:p>
          <a:p>
            <a:pPr algn="just">
              <a:buNone/>
            </a:pPr>
            <a:r>
              <a:rPr lang="es-MX" dirty="0" smtClean="0"/>
              <a:t>1.1.3 </a:t>
            </a:r>
            <a:r>
              <a:rPr lang="es-MX" dirty="0" smtClean="0"/>
              <a:t>El pago de viáticos solo procederá cuando el servidor público se le comisione a destinos ubicados  a más de 50 kilómetros de distancia del lugar de adscripción.</a:t>
            </a:r>
          </a:p>
          <a:p>
            <a:pPr algn="just">
              <a:buNone/>
            </a:pPr>
            <a:r>
              <a:rPr lang="es-MX" dirty="0" smtClean="0"/>
              <a:t>1.1.4 </a:t>
            </a:r>
            <a:r>
              <a:rPr lang="es-MX" dirty="0" smtClean="0"/>
              <a:t>Por ningún motivo se podrán otorgarse viáticos como una forma de complementar su sueldo.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30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Políticas Generales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dirty="0" smtClean="0"/>
              <a:t>1.1.5. </a:t>
            </a:r>
            <a:r>
              <a:rPr lang="es-MX" dirty="0" smtClean="0"/>
              <a:t>Solo se puede comisionar al personal activo que no disfrute de un periodo vacacional o de cualquier tipo de licencia.</a:t>
            </a:r>
          </a:p>
          <a:p>
            <a:pPr algn="just">
              <a:buNone/>
            </a:pPr>
            <a:endParaRPr lang="es-MX" dirty="0" smtClean="0"/>
          </a:p>
          <a:p>
            <a:pPr algn="just">
              <a:buNone/>
            </a:pPr>
            <a:r>
              <a:rPr lang="es-MX" dirty="0" smtClean="0"/>
              <a:t>1.1.6 </a:t>
            </a:r>
            <a:r>
              <a:rPr lang="es-MX" dirty="0" smtClean="0"/>
              <a:t>La  comisión se establecerá  en un documento denominado “Oficio de Comisión” anexo seis y puede ser nacional o internacional.</a:t>
            </a:r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30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Subtítulo"/>
          <p:cNvSpPr txBox="1">
            <a:spLocks/>
          </p:cNvSpPr>
          <p:nvPr/>
        </p:nvSpPr>
        <p:spPr>
          <a:xfrm>
            <a:off x="1785918" y="5857892"/>
            <a:ext cx="7215206" cy="71438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MX" sz="1600" b="1" dirty="0" smtClean="0">
                <a:solidFill>
                  <a:srgbClr val="FF0000"/>
                </a:solidFill>
              </a:rPr>
              <a:t>Agosto de 2011</a:t>
            </a:r>
            <a:endParaRPr kumimoji="0" lang="es-MX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850106"/>
          </a:xfrm>
        </p:spPr>
        <p:txBody>
          <a:bodyPr/>
          <a:lstStyle/>
          <a:p>
            <a:r>
              <a:rPr lang="es-MX" dirty="0" smtClean="0"/>
              <a:t>Políticas Generales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dirty="0" smtClean="0"/>
              <a:t>1.1.7 </a:t>
            </a:r>
            <a:r>
              <a:rPr lang="es-MX" dirty="0" smtClean="0"/>
              <a:t>Para la ministración del viático los comisionados tramitaran la solicitud de “Fondos  a Comprobar” anexo siete y anexar el oficio de  comisión.</a:t>
            </a:r>
          </a:p>
        </p:txBody>
      </p:sp>
    </p:spTree>
    <p:extLst>
      <p:ext uri="{BB962C8B-B14F-4D97-AF65-F5344CB8AC3E}">
        <p14:creationId xmlns:p14="http://schemas.microsoft.com/office/powerpoint/2010/main" val="29813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724</Words>
  <Application>Microsoft Office PowerPoint</Application>
  <PresentationFormat>Presentación en pantalla (4:3)</PresentationFormat>
  <Paragraphs>176</Paragraphs>
  <Slides>14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POLÍTICAS GENERALES</vt:lpstr>
      <vt:lpstr>Presentación de PowerPoint</vt:lpstr>
      <vt:lpstr>Presentación de PowerPoint</vt:lpstr>
      <vt:lpstr>Políticas Generales </vt:lpstr>
      <vt:lpstr>Políticas Generales</vt:lpstr>
      <vt:lpstr>Políticas Generales</vt:lpstr>
      <vt:lpstr>Políticas Generales</vt:lpstr>
      <vt:lpstr>Políticas Generales</vt:lpstr>
      <vt:lpstr>Comprobación de Viáticos y Pasajes</vt:lpstr>
      <vt:lpstr>Comprobación de Viáticos y Pasajes</vt:lpstr>
      <vt:lpstr>OFICINA DE INGRESOS</vt:lpstr>
    </vt:vector>
  </TitlesOfParts>
  <Company>RevolucionUnattended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Roxana</dc:creator>
  <cp:lastModifiedBy>ADMINISTRADOR1</cp:lastModifiedBy>
  <cp:revision>29</cp:revision>
  <dcterms:created xsi:type="dcterms:W3CDTF">2012-07-31T14:21:52Z</dcterms:created>
  <dcterms:modified xsi:type="dcterms:W3CDTF">2013-09-19T18:37:23Z</dcterms:modified>
</cp:coreProperties>
</file>